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4.xml" ContentType="application/vnd.openxmlformats-officedocument.themeOverr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29.xml" ContentType="application/vnd.openxmlformats-officedocument.themeOverr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503" r:id="rId2"/>
    <p:sldId id="459" r:id="rId3"/>
    <p:sldId id="671" r:id="rId4"/>
    <p:sldId id="672" r:id="rId5"/>
    <p:sldId id="734" r:id="rId6"/>
    <p:sldId id="735" r:id="rId7"/>
    <p:sldId id="673" r:id="rId8"/>
    <p:sldId id="674" r:id="rId9"/>
    <p:sldId id="675" r:id="rId10"/>
    <p:sldId id="676" r:id="rId11"/>
    <p:sldId id="677" r:id="rId12"/>
    <p:sldId id="678" r:id="rId13"/>
    <p:sldId id="679" r:id="rId14"/>
    <p:sldId id="680" r:id="rId15"/>
    <p:sldId id="681" r:id="rId16"/>
    <p:sldId id="682" r:id="rId17"/>
    <p:sldId id="683" r:id="rId18"/>
    <p:sldId id="684" r:id="rId19"/>
    <p:sldId id="685" r:id="rId20"/>
    <p:sldId id="686" r:id="rId21"/>
    <p:sldId id="688" r:id="rId22"/>
    <p:sldId id="689" r:id="rId23"/>
    <p:sldId id="692" r:id="rId24"/>
    <p:sldId id="694" r:id="rId25"/>
    <p:sldId id="695" r:id="rId26"/>
    <p:sldId id="696" r:id="rId27"/>
    <p:sldId id="697" r:id="rId28"/>
    <p:sldId id="690" r:id="rId29"/>
    <p:sldId id="698" r:id="rId30"/>
    <p:sldId id="699" r:id="rId31"/>
    <p:sldId id="700" r:id="rId32"/>
    <p:sldId id="701" r:id="rId33"/>
    <p:sldId id="702" r:id="rId34"/>
    <p:sldId id="703" r:id="rId35"/>
    <p:sldId id="704" r:id="rId36"/>
    <p:sldId id="705" r:id="rId37"/>
    <p:sldId id="707" r:id="rId38"/>
    <p:sldId id="717" r:id="rId39"/>
    <p:sldId id="706" r:id="rId40"/>
    <p:sldId id="708" r:id="rId41"/>
    <p:sldId id="709" r:id="rId42"/>
    <p:sldId id="710" r:id="rId43"/>
    <p:sldId id="711" r:id="rId44"/>
    <p:sldId id="712" r:id="rId45"/>
    <p:sldId id="726" r:id="rId46"/>
    <p:sldId id="728" r:id="rId47"/>
    <p:sldId id="713" r:id="rId48"/>
    <p:sldId id="714" r:id="rId49"/>
    <p:sldId id="715" r:id="rId50"/>
    <p:sldId id="716" r:id="rId51"/>
    <p:sldId id="725" r:id="rId52"/>
    <p:sldId id="718" r:id="rId53"/>
    <p:sldId id="722" r:id="rId54"/>
    <p:sldId id="723" r:id="rId55"/>
    <p:sldId id="724" r:id="rId56"/>
    <p:sldId id="727" r:id="rId57"/>
    <p:sldId id="729" r:id="rId58"/>
    <p:sldId id="730" r:id="rId59"/>
    <p:sldId id="731" r:id="rId60"/>
    <p:sldId id="719" r:id="rId61"/>
    <p:sldId id="720" r:id="rId62"/>
    <p:sldId id="721" r:id="rId63"/>
    <p:sldId id="669" r:id="rId64"/>
    <p:sldId id="733" r:id="rId65"/>
    <p:sldId id="732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  <a:srgbClr val="003300"/>
    <a:srgbClr val="FF00FF"/>
    <a:srgbClr val="FF0066"/>
    <a:srgbClr val="0000FF"/>
    <a:srgbClr val="006600"/>
    <a:srgbClr val="D68B1C"/>
    <a:srgbClr val="0033CC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0080" autoAdjust="0"/>
  </p:normalViewPr>
  <p:slideViewPr>
    <p:cSldViewPr>
      <p:cViewPr>
        <p:scale>
          <a:sx n="66" d="100"/>
          <a:sy n="66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016F2-B6ED-42E5-8E54-3C6B19592197}" type="datetimeFigureOut">
              <a:rPr lang="en-US" smtClean="0"/>
              <a:pPr/>
              <a:t>10/17/2020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5696F-DCF2-4690-8A98-9515D05694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54763-DEE3-4C80-8709-AD268736AE5C}" type="datetimeFigureOut">
              <a:rPr lang="en-US" smtClean="0"/>
              <a:pPr/>
              <a:t>10/17/2020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8E3DC-0B46-48CA-85FC-1799844C021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37</a:t>
            </a:fld>
            <a:endParaRPr lang="en-I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39</a:t>
            </a:fld>
            <a:endParaRPr lang="en-I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40</a:t>
            </a:fld>
            <a:endParaRPr lang="en-I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41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42</a:t>
            </a:fld>
            <a:endParaRPr lang="en-I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43</a:t>
            </a:fld>
            <a:endParaRPr lang="en-I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44</a:t>
            </a:fld>
            <a:endParaRPr lang="en-I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45</a:t>
            </a:fld>
            <a:endParaRPr lang="en-I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46</a:t>
            </a:fld>
            <a:endParaRPr lang="en-I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47</a:t>
            </a:fld>
            <a:endParaRPr lang="en-I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48</a:t>
            </a:fld>
            <a:endParaRPr lang="en-I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49</a:t>
            </a:fld>
            <a:endParaRPr lang="en-I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50</a:t>
            </a:fld>
            <a:endParaRPr lang="en-I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51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5414165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345230"/>
            <a:ext cx="6400800" cy="114086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5" y="274637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8728" y="5214950"/>
            <a:ext cx="7358114" cy="1357322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14</a:t>
            </a:r>
            <a:b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STRINGS</a:t>
            </a:r>
            <a:endParaRPr lang="en-US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2" descr="C:\Users\Sainik\Desktop\1375575119python 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57166"/>
            <a:ext cx="6929486" cy="475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86808" cy="785818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REPRESENTATION OF STRING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1133" t="42969" r="36132" b="36718"/>
          <a:stretch>
            <a:fillRect/>
          </a:stretch>
        </p:blipFill>
        <p:spPr bwMode="auto">
          <a:xfrm>
            <a:off x="1285852" y="3652838"/>
            <a:ext cx="741856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5984" y="1285860"/>
            <a:ext cx="4099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  s = “Hello Python”</a:t>
            </a:r>
            <a:endParaRPr lang="en-I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8794" y="1928802"/>
            <a:ext cx="6491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how Python would index the string: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14612" y="5429264"/>
            <a:ext cx="3500462" cy="128588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786050" y="5810266"/>
            <a:ext cx="2779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Indexing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4714876" y="2357430"/>
            <a:ext cx="3786214" cy="128588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5429256" y="2714620"/>
            <a:ext cx="3000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Indexing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166" y="3071810"/>
            <a:ext cx="7289047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buNone/>
            </a:pPr>
            <a:r>
              <a:rPr lang="e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STRINGS – Programming Example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8926" y="642918"/>
            <a:ext cx="3803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STRINGS - 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3514" t="30702" r="33203" b="42138"/>
          <a:stretch>
            <a:fillRect/>
          </a:stretch>
        </p:blipFill>
        <p:spPr bwMode="auto">
          <a:xfrm>
            <a:off x="1571604" y="1643050"/>
            <a:ext cx="7003575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572132" y="6072206"/>
            <a:ext cx="3128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Next Slide...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8926" y="642918"/>
            <a:ext cx="3803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STRINGS - Example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32227" t="54932" r="33789" b="26025"/>
          <a:stretch>
            <a:fillRect/>
          </a:stretch>
        </p:blipFill>
        <p:spPr bwMode="auto">
          <a:xfrm>
            <a:off x="1357290" y="2000240"/>
            <a:ext cx="717127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0166" y="3143248"/>
            <a:ext cx="71438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access characters in a string?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1785927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access characters in a string?</a:t>
            </a:r>
          </a:p>
          <a:p>
            <a:pPr algn="just">
              <a:buNone/>
            </a:pPr>
            <a:r>
              <a:rPr lang="en-IN" sz="3200" dirty="0" smtClean="0"/>
              <a:t>	</a:t>
            </a:r>
          </a:p>
          <a:p>
            <a:pPr algn="just">
              <a:buNone/>
            </a:pP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We can access individual characters using indexing and a range of characters using slicing. Index starts from 0. Trying to access a character out of index range will raise an IndexError.  The index must be an integer. We can't use float or other types, this will result into TypeError.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4744" y="642918"/>
            <a:ext cx="1828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STRINGS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1785927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access characters in a string?</a:t>
            </a: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Python allows negative indexing for its sequences.</a:t>
            </a: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index of -1 refers to the last item, -2 to the second last item and so on. We can access a range of items in a string by using the slicing operator (colon).</a:t>
            </a:r>
            <a:endParaRPr lang="en-I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4744" y="642918"/>
            <a:ext cx="1828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STRINGS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166" y="3071810"/>
            <a:ext cx="7289047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buNone/>
            </a:pPr>
            <a:r>
              <a:rPr lang="e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STRINGS – Programming Example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4744" y="642918"/>
            <a:ext cx="1828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31055" t="32226" r="38476" b="36279"/>
          <a:stretch>
            <a:fillRect/>
          </a:stretch>
        </p:blipFill>
        <p:spPr bwMode="auto">
          <a:xfrm>
            <a:off x="2000232" y="1428736"/>
            <a:ext cx="5572164" cy="460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4744" y="642918"/>
            <a:ext cx="1828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33095" t="52002" r="48965" b="29913"/>
          <a:stretch>
            <a:fillRect/>
          </a:stretch>
        </p:blipFill>
        <p:spPr bwMode="auto">
          <a:xfrm>
            <a:off x="2214546" y="1857364"/>
            <a:ext cx="5214974" cy="420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00034" y="4786322"/>
            <a:ext cx="7358114" cy="859205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2: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0034" y="5572140"/>
            <a:ext cx="7643866" cy="692579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Thinking and Programming</a:t>
            </a:r>
            <a:endParaRPr lang="en-IN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2857496"/>
            <a:ext cx="4714908" cy="2000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XI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Computer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Science (083)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Board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: CBSE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929454" y="6215082"/>
            <a:ext cx="1766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 CBSE</a:t>
            </a: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670" y="571480"/>
            <a:ext cx="5791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SLICING  STRINGS 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728" y="1571612"/>
            <a:ext cx="39290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	example:</a:t>
            </a:r>
          </a:p>
          <a:p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&gt;&gt;&gt;“Program”[3:5]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	result	in: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’</a:t>
            </a:r>
          </a:p>
          <a:p>
            <a:endParaRPr lang="en-IN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&gt;&gt;&gt;“Program”[3:6]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	yield: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</a:p>
          <a:p>
            <a:endParaRPr lang="en-IN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&gt;&gt;&gt;p	= “Program”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&gt;&gt;&gt;p	[:4]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4929190" y="1714488"/>
            <a:ext cx="39290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&gt;&gt;&gt;p	= “Program”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&gt;&gt;&gt;p	[4:]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‘ram’</a:t>
            </a:r>
          </a:p>
          <a:p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&gt;&gt;&gt;p	= “Program”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&gt;&gt;&gt;p	[3:6]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0430" y="3000372"/>
            <a:ext cx="2707921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buNone/>
            </a:pPr>
            <a:r>
              <a:rPr lang="e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 Error!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6050" y="714356"/>
            <a:ext cx="4288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STRINGS –Index error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l="32812" t="55664" r="12695" b="17969"/>
          <a:stretch>
            <a:fillRect/>
          </a:stretch>
        </p:blipFill>
        <p:spPr bwMode="auto">
          <a:xfrm>
            <a:off x="428596" y="2357430"/>
            <a:ext cx="848921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3108" y="3214686"/>
            <a:ext cx="5715040" cy="7858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Functionality of String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84" y="357166"/>
            <a:ext cx="5715040" cy="7858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Functionality of String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0100" y="1643050"/>
            <a:ext cx="52864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 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Sainik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School”)</a:t>
            </a:r>
          </a:p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&gt;&gt;&gt;print(“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Sainik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+ “School”)</a:t>
            </a:r>
          </a:p>
          <a:p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Sainik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School</a:t>
            </a:r>
          </a:p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&gt;&gt;&gt;print(“A” * 4 )</a:t>
            </a:r>
          </a:p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AAAA</a:t>
            </a:r>
          </a:p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&gt;&gt;&gt;”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in “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sainik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</a:p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&gt;&gt;&gt;”pr” in “computer”</a:t>
            </a:r>
          </a:p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9256" y="1857364"/>
            <a:ext cx="3643306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Length of string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2357422" y="2214554"/>
            <a:ext cx="3071834" cy="215902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286380" y="3286124"/>
            <a:ext cx="3643306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 Concatenation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4000496" y="3214686"/>
            <a:ext cx="1214446" cy="428628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86380" y="4286256"/>
            <a:ext cx="3643306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 Repeat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4000496" y="4214818"/>
            <a:ext cx="1214446" cy="428628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286380" y="5357826"/>
            <a:ext cx="3643306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Substring Tests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3643306" y="5357826"/>
            <a:ext cx="1571636" cy="357190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3643306" y="5857892"/>
            <a:ext cx="1571636" cy="428628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84" y="357166"/>
            <a:ext cx="5715040" cy="7858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Functionality of String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2976" y="1643050"/>
            <a:ext cx="52864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 name1="computer"</a:t>
            </a:r>
          </a:p>
          <a:p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 name2=name1[3:5]</a:t>
            </a:r>
          </a:p>
          <a:p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&gt;&gt;&gt;name2</a:t>
            </a:r>
          </a:p>
          <a:p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2066" y="4572008"/>
            <a:ext cx="3643306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 Slicing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3821901" y="3607595"/>
            <a:ext cx="1428760" cy="1071570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3000372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 Methods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3108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 Methods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3042" y="1643050"/>
            <a:ext cx="707236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In Python, a method is a function that is defined with respect to a particular object.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Syntax:</a:t>
            </a: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object.method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(arguments)</a:t>
            </a:r>
          </a:p>
          <a:p>
            <a:pPr algn="just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Example:</a:t>
            </a: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&gt;&gt;&gt;name=“Classic”</a:t>
            </a: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</a:t>
            </a:r>
            <a:r>
              <a:rPr lang="en-IN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name.find</a:t>
            </a: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(“s”)</a:t>
            </a: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2132" y="3929066"/>
            <a:ext cx="3000396" cy="10715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position where “s” appears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929190" y="4429132"/>
            <a:ext cx="571504" cy="500066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4282" y="5929330"/>
            <a:ext cx="2643206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 object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035951" y="5393545"/>
            <a:ext cx="642942" cy="428628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143240" y="5929330"/>
            <a:ext cx="2643206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 Method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3251191" y="5607065"/>
            <a:ext cx="642942" cy="1588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29322" y="5929330"/>
            <a:ext cx="3071802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Argument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4714876" y="5286388"/>
            <a:ext cx="1357322" cy="57150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7422" y="2786058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Built in Methods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capitalize() Method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8860" y="1643050"/>
            <a:ext cx="4652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Capitalizes first letter of string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8001" t="18555" r="43448" b="58316"/>
          <a:stretch>
            <a:fillRect/>
          </a:stretch>
        </p:blipFill>
        <p:spPr bwMode="auto">
          <a:xfrm>
            <a:off x="2071670" y="2500306"/>
            <a:ext cx="564646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000496" y="5786454"/>
            <a:ext cx="4071934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letter capitalization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5107785" y="4536289"/>
            <a:ext cx="1428760" cy="928694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57422" y="2928934"/>
            <a:ext cx="5572164" cy="7858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 algn="ctr"/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STRINGS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2. </a:t>
            </a:r>
            <a:r>
              <a:rPr lang="en-IN" sz="3200" b="1" dirty="0" err="1" smtClean="0">
                <a:solidFill>
                  <a:srgbClr val="FFFF00"/>
                </a:solidFill>
              </a:rPr>
              <a:t>lstrip</a:t>
            </a:r>
            <a:r>
              <a:rPr lang="en-IN" sz="3200" b="1" dirty="0" smtClean="0">
                <a:solidFill>
                  <a:srgbClr val="FFFF00"/>
                </a:solidFill>
              </a:rPr>
              <a:t>()  &amp; 3. </a:t>
            </a:r>
            <a:r>
              <a:rPr lang="en-IN" sz="3200" b="1" dirty="0" err="1" smtClean="0">
                <a:solidFill>
                  <a:srgbClr val="FFFF00"/>
                </a:solidFill>
              </a:rPr>
              <a:t>rstrip</a:t>
            </a:r>
            <a:r>
              <a:rPr lang="en-IN" sz="3200" b="1" dirty="0" smtClean="0">
                <a:solidFill>
                  <a:srgbClr val="FFFF00"/>
                </a:solidFill>
              </a:rPr>
              <a:t>() Methods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1643050"/>
            <a:ext cx="68580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lstrip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is used to remove left padded spaces in a given string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&gt;&gt;&gt;name1=“   a   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&gt;&gt;&gt;name1.lstrip()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‘a   ‘</a:t>
            </a: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rstrip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is used to remove right padded spaces in a given string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&gt;&gt;&gt;name1.rstrip()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   a’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0694" y="2928934"/>
            <a:ext cx="3500430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Removing left spaces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786314" y="3357562"/>
            <a:ext cx="714380" cy="1588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00628" y="6000768"/>
            <a:ext cx="3500430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Removing right spaces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4750595" y="5322107"/>
            <a:ext cx="642942" cy="57150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4. strip()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1643050"/>
            <a:ext cx="685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strip() method is used to remove left and right padded spaces in a given string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&gt;&gt;&gt;name1=“   a   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&gt;&gt;&gt;name1.strip()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‘a‘</a:t>
            </a: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76" y="5072074"/>
            <a:ext cx="7500990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Removing left and right  spaces for a given string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3321835" y="3964785"/>
            <a:ext cx="1571636" cy="500066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5. lower()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1643050"/>
            <a:ext cx="685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lower() method is used to convert given string in to lower case.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&gt;&gt;&gt;name1=“ SAINIK 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&gt;&gt;&gt;name1.lower()</a:t>
            </a:r>
          </a:p>
          <a:p>
            <a:pPr algn="just"/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sainik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0496" y="5099970"/>
            <a:ext cx="4357718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Converting in to lower case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3857620" y="3429000"/>
            <a:ext cx="2000264" cy="164307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6. upper()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1643050"/>
            <a:ext cx="685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upper() method is used to convert given string in to upper case.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&gt;&gt;&gt;name1=“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sainik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&gt;&gt;&gt;name1.upper()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SAINIK</a:t>
            </a: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0496" y="5099970"/>
            <a:ext cx="4357718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Converting in to upper case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3857620" y="3429000"/>
            <a:ext cx="2000264" cy="164307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7. title()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1571612"/>
            <a:ext cx="6858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title() method is used to convert given string in to title case. Every first 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chatacter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word of a given string is converted to title case. 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&gt;&gt;&gt;name1=“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praveen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murigeppa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jigajinni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&gt;&gt;&gt;name1.title()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Praveen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Murigeppa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Jigajinni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546" y="5572140"/>
            <a:ext cx="6215106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every word first letter is capitalized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000496" y="4643446"/>
            <a:ext cx="857256" cy="857256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8. </a:t>
            </a:r>
            <a:r>
              <a:rPr lang="en-IN" sz="3200" b="1" dirty="0" err="1" smtClean="0">
                <a:solidFill>
                  <a:srgbClr val="FFFF00"/>
                </a:solidFill>
              </a:rPr>
              <a:t>swapcase</a:t>
            </a:r>
            <a:r>
              <a:rPr lang="en-IN" sz="3200" b="1" dirty="0" smtClean="0">
                <a:solidFill>
                  <a:srgbClr val="FFFF00"/>
                </a:solidFill>
              </a:rPr>
              <a:t>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1571612"/>
            <a:ext cx="6858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swapcase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is toggle the case.</a:t>
            </a:r>
          </a:p>
          <a:p>
            <a:pPr algn="just"/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Meaining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upper to lower and lower to upper case.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&gt;&gt;&gt;name1=“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PrAvEeN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&gt;&gt;&gt;name1.swapcase()</a:t>
            </a:r>
          </a:p>
          <a:p>
            <a:pPr algn="just"/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pRaVeEn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546" y="5572140"/>
            <a:ext cx="6215106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character case is changed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000496" y="4643446"/>
            <a:ext cx="857256" cy="857256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9. </a:t>
            </a:r>
            <a:r>
              <a:rPr lang="en-IN" sz="3200" b="1" dirty="0" err="1" smtClean="0">
                <a:solidFill>
                  <a:srgbClr val="FFFF00"/>
                </a:solidFill>
              </a:rPr>
              <a:t>ljust</a:t>
            </a:r>
            <a:r>
              <a:rPr lang="en-IN" sz="3200" b="1" dirty="0" smtClean="0">
                <a:solidFill>
                  <a:srgbClr val="FFFF00"/>
                </a:solidFill>
              </a:rPr>
              <a:t>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1571612"/>
            <a:ext cx="685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ljust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is used to add spaces to the left side of the given string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&gt;&gt;&gt;name1=“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Jigajinni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&gt;&gt;&gt;name1.ljust(15)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Jigajinni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’</a:t>
            </a: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08" y="4357694"/>
            <a:ext cx="6215106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side padded with spaces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071934" y="3643314"/>
            <a:ext cx="642942" cy="57150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00166" y="5429264"/>
            <a:ext cx="7081886" cy="938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string length is 9 and 6 spaces added to the left side of string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10. </a:t>
            </a:r>
            <a:r>
              <a:rPr lang="en-IN" sz="3200" b="1" dirty="0" err="1" smtClean="0">
                <a:solidFill>
                  <a:srgbClr val="FFFF00"/>
                </a:solidFill>
              </a:rPr>
              <a:t>rjust</a:t>
            </a:r>
            <a:r>
              <a:rPr lang="en-IN" sz="3200" b="1" dirty="0" smtClean="0">
                <a:solidFill>
                  <a:srgbClr val="FFFF00"/>
                </a:solidFill>
              </a:rPr>
              <a:t>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1571612"/>
            <a:ext cx="685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rjust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is used to add spaces to the right side of the given string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&gt;&gt;&gt;name1=“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Jigajinni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&gt;&gt;&gt;name1.rjust(15)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              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Jigajinni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62" y="4286256"/>
            <a:ext cx="6215106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side padded with spaces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2071670" y="3643314"/>
            <a:ext cx="571504" cy="57150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85918" y="5286388"/>
            <a:ext cx="7081886" cy="938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string length is 9 and 6 spaces added to the right side of string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929354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11. </a:t>
            </a:r>
            <a:r>
              <a:rPr lang="en-IN" sz="3200" b="1" dirty="0" err="1" smtClean="0">
                <a:solidFill>
                  <a:srgbClr val="FFFF00"/>
                </a:solidFill>
              </a:rPr>
              <a:t>center</a:t>
            </a:r>
            <a:r>
              <a:rPr lang="en-IN" sz="3200" b="1" dirty="0" smtClean="0">
                <a:solidFill>
                  <a:srgbClr val="FFFF00"/>
                </a:solidFill>
              </a:rPr>
              <a:t>(width, fillchar) 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0232" y="1643050"/>
            <a:ext cx="6858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method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returns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centered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string of length width. Padding is done using the specified fillchar. Default filler is a space.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5022" t="33203" r="7210" b="40430"/>
          <a:stretch>
            <a:fillRect/>
          </a:stretch>
        </p:blipFill>
        <p:spPr bwMode="auto">
          <a:xfrm>
            <a:off x="1714479" y="3643314"/>
            <a:ext cx="6905673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929322" y="5929330"/>
            <a:ext cx="3071802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Centered</a:t>
            </a: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string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857752" y="5429264"/>
            <a:ext cx="1214446" cy="42862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12. </a:t>
            </a:r>
            <a:r>
              <a:rPr lang="en-IN" sz="3200" b="1" dirty="0" err="1" smtClean="0">
                <a:solidFill>
                  <a:srgbClr val="FFFF00"/>
                </a:solidFill>
              </a:rPr>
              <a:t>zfill</a:t>
            </a:r>
            <a:r>
              <a:rPr lang="en-IN" sz="3200" b="1" dirty="0" smtClean="0">
                <a:solidFill>
                  <a:srgbClr val="FFFF00"/>
                </a:solidFill>
              </a:rPr>
              <a:t>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1571612"/>
            <a:ext cx="685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zfill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is used to fill the zero to a given string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&gt;&gt;&gt;name1=“ 123“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&gt;&gt;&gt;name1.zfill(15)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‘00123 ’</a:t>
            </a: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08" y="5286388"/>
            <a:ext cx="6215106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Filling Zeros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428860" y="3786190"/>
            <a:ext cx="2143140" cy="1357322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254647"/>
            <a:ext cx="74295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many other popular programming languages, strings in Python are arrays of bytes representing Unicode characters. However, Python does not have a character data type, a single character is simply a string with a length of 1. Square brackets can be used to access elements of the string.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4744" y="642918"/>
            <a:ext cx="1828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STRINGS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13. find()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1571612"/>
            <a:ext cx="6858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find() method is used to find a 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perticular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character or string in a given string.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 name1="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praveen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 name1.find("e")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604" y="5286388"/>
            <a:ext cx="7072362" cy="10001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is present at 4</a:t>
            </a:r>
            <a:r>
              <a:rPr lang="en-IN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location (first appearance) in a given string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714612" y="3786190"/>
            <a:ext cx="1857388" cy="1357322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14. count()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1571612"/>
            <a:ext cx="6858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count() method is used to the number of times character or string appears in a given string.</a:t>
            </a:r>
          </a:p>
          <a:p>
            <a:pPr algn="just"/>
            <a:endParaRPr lang="en-I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&gt;&gt;&gt;name1=“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praveen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&gt;&gt;&gt;name1.count(“e”)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08" y="5286388"/>
            <a:ext cx="6215106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times e appears in a given string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3714744" y="4286256"/>
            <a:ext cx="928694" cy="785818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15. </a:t>
            </a:r>
            <a:r>
              <a:rPr lang="en-IN" sz="3200" b="1" dirty="0" err="1" smtClean="0">
                <a:solidFill>
                  <a:srgbClr val="FFFF00"/>
                </a:solidFill>
              </a:rPr>
              <a:t>stratswith</a:t>
            </a:r>
            <a:r>
              <a:rPr lang="en-IN" sz="3200" b="1" dirty="0" smtClean="0">
                <a:solidFill>
                  <a:srgbClr val="FFFF00"/>
                </a:solidFill>
              </a:rPr>
              <a:t>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1571612"/>
            <a:ext cx="6858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startswith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is used check string start with particular string or not</a:t>
            </a:r>
          </a:p>
          <a:p>
            <a:pPr algn="just"/>
            <a:endParaRPr lang="en-I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&gt;&gt;&gt;name1=“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praveen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&gt;&gt;&gt;name1.startswith(“a”)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08" y="5286388"/>
            <a:ext cx="6215106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string not starting with “a”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3714744" y="4286256"/>
            <a:ext cx="928694" cy="785818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16. </a:t>
            </a:r>
            <a:r>
              <a:rPr lang="en-IN" sz="3200" b="1" dirty="0" err="1" smtClean="0">
                <a:solidFill>
                  <a:srgbClr val="FFFF00"/>
                </a:solidFill>
              </a:rPr>
              <a:t>endswith</a:t>
            </a:r>
            <a:r>
              <a:rPr lang="en-IN" sz="3200" b="1" dirty="0" smtClean="0">
                <a:solidFill>
                  <a:srgbClr val="FFFF00"/>
                </a:solidFill>
              </a:rPr>
              <a:t>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1571612"/>
            <a:ext cx="6858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endswith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is used check string ends with particular string or not</a:t>
            </a:r>
          </a:p>
          <a:p>
            <a:pPr algn="just"/>
            <a:endParaRPr lang="en-I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&gt;&gt;&gt;name1=“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praveen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&gt;&gt;&gt;name1.endswith(“en”)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08" y="5286388"/>
            <a:ext cx="6215106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string ends with “en”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3821901" y="3964785"/>
            <a:ext cx="1428760" cy="1071570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17. </a:t>
            </a:r>
            <a:r>
              <a:rPr lang="en-IN" sz="3200" b="1" dirty="0" err="1" smtClean="0">
                <a:solidFill>
                  <a:srgbClr val="FFFF00"/>
                </a:solidFill>
              </a:rPr>
              <a:t>isdigit</a:t>
            </a:r>
            <a:r>
              <a:rPr lang="en-IN" sz="3200" b="1" dirty="0" smtClean="0">
                <a:solidFill>
                  <a:srgbClr val="FFFF00"/>
                </a:solidFill>
              </a:rPr>
              <a:t>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1571612"/>
            <a:ext cx="68580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isdigit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is used check string is digit (number) or not and returns Boolean value true or false.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&gt;&gt;&gt;name2=“123”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&gt;&gt;&gt;name2.isdigit()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&gt;&gt;name1=“123keyboard“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&gt;&gt;name1.isdigit()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08" y="5929330"/>
            <a:ext cx="6215106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string  not number so false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428992" y="5357826"/>
            <a:ext cx="714380" cy="285752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86446" y="3143248"/>
            <a:ext cx="3143272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string is number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857752" y="3357562"/>
            <a:ext cx="928694" cy="21431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18. </a:t>
            </a:r>
            <a:r>
              <a:rPr lang="en-IN" sz="3200" b="1" dirty="0" err="1" smtClean="0">
                <a:solidFill>
                  <a:srgbClr val="FFFF00"/>
                </a:solidFill>
              </a:rPr>
              <a:t>isnumeric</a:t>
            </a:r>
            <a:r>
              <a:rPr lang="en-IN" sz="3200" b="1" dirty="0" smtClean="0">
                <a:solidFill>
                  <a:srgbClr val="FFFF00"/>
                </a:solidFill>
              </a:rPr>
              <a:t>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1571612"/>
            <a:ext cx="68580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isnumeric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is similar to 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isdigit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and is used check string is digit (number) or not and returns Boolean value true or false.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&gt;&gt;&gt;name2=“123”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&gt;&gt;&gt;name2.isnumeric()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&gt;&gt;name1=“123keyboard“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&gt;&gt;name1.isnumeric()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08" y="5929330"/>
            <a:ext cx="6215106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string  not number so false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500430" y="5572140"/>
            <a:ext cx="428628" cy="142876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86446" y="3143248"/>
            <a:ext cx="3143272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string is number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857752" y="3357562"/>
            <a:ext cx="928694" cy="21431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19. </a:t>
            </a:r>
            <a:r>
              <a:rPr lang="en-IN" sz="3200" b="1" dirty="0" err="1" smtClean="0">
                <a:solidFill>
                  <a:srgbClr val="FFFF00"/>
                </a:solidFill>
              </a:rPr>
              <a:t>isdecimal</a:t>
            </a:r>
            <a:r>
              <a:rPr lang="en-IN" sz="3200" b="1" dirty="0" smtClean="0">
                <a:solidFill>
                  <a:srgbClr val="FFFF00"/>
                </a:solidFill>
              </a:rPr>
              <a:t>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1571612"/>
            <a:ext cx="68580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isnumeric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(),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isdigit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and 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isdecimal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methods are used to check string is digit (number) or not and returns Boolean value true or false.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&gt;&gt;&gt;name2=“123”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&gt;&gt;&gt;name2.decimal()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&gt;&gt;name1=“123keyboard“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&gt;&gt;name1.isnumeric()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08" y="5929330"/>
            <a:ext cx="6215106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string  not number so false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500430" y="5572140"/>
            <a:ext cx="428628" cy="142876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86446" y="3143248"/>
            <a:ext cx="3143272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string is number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857752" y="3357562"/>
            <a:ext cx="928694" cy="21431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20. </a:t>
            </a:r>
            <a:r>
              <a:rPr lang="en-IN" sz="3200" b="1" dirty="0" err="1" smtClean="0">
                <a:solidFill>
                  <a:srgbClr val="FFFF00"/>
                </a:solidFill>
              </a:rPr>
              <a:t>isalpha</a:t>
            </a:r>
            <a:r>
              <a:rPr lang="en-IN" sz="3200" b="1" dirty="0" smtClean="0">
                <a:solidFill>
                  <a:srgbClr val="FFFF00"/>
                </a:solidFill>
              </a:rPr>
              <a:t>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52" y="1428736"/>
            <a:ext cx="75724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isalpha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is used check string is digit or not and returns Boolean value true or false.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&gt;&gt;&gt;name2=“123”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&gt;&gt;&gt;name2.isalpha()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&gt;&gt;name1=“123computer“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&gt;&gt;name1.isalpha()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&gt;&gt;&gt;name3=“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Keynoard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&gt;&gt;&gt;Name3.isaplpha() 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86446" y="3786190"/>
            <a:ext cx="3143272" cy="13573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string not  string it contains digits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429124" y="4786322"/>
            <a:ext cx="1357322" cy="71438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00694" y="2571744"/>
            <a:ext cx="3143272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string does not contain string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rot="10800000" flipV="1">
            <a:off x="4429124" y="3036090"/>
            <a:ext cx="1071570" cy="250033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15008" y="5572140"/>
            <a:ext cx="3143272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string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4572000" y="5857892"/>
            <a:ext cx="1143008" cy="142876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21. 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isalnum</a:t>
            </a:r>
            <a:r>
              <a:rPr lang="en-IN" sz="3200" b="1" dirty="0" smtClean="0">
                <a:solidFill>
                  <a:srgbClr val="FFFF00"/>
                </a:solidFill>
              </a:rPr>
              <a:t>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52" y="1428736"/>
            <a:ext cx="75724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isalnum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is used check string is alpha numeric string or not.</a:t>
            </a:r>
          </a:p>
          <a:p>
            <a:pPr algn="just"/>
            <a:endParaRPr lang="en-I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&gt;&gt;&gt;name2=“123”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&gt;&gt;&gt;name2.isalnum()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&gt;&gt;&gt;name1=“123computer“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&gt;&gt;&gt;name1.isalnum()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&gt;&gt;&gt;name3=“Praveen”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&gt;&gt;&gt;name3.isalnum()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357818" y="3500438"/>
            <a:ext cx="1214446" cy="92869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00694" y="2571744"/>
            <a:ext cx="3143272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string is alpha numeric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429124" y="3071810"/>
            <a:ext cx="928694" cy="21431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4572000" y="3500438"/>
            <a:ext cx="2714644" cy="235745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22. 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islower</a:t>
            </a:r>
            <a:r>
              <a:rPr lang="en-IN" sz="3200" b="1" dirty="0" smtClean="0">
                <a:solidFill>
                  <a:srgbClr val="FFFF00"/>
                </a:solidFill>
              </a:rPr>
              <a:t>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52" y="1428736"/>
            <a:ext cx="75724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islower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is used check string  contains all lower case letters or not, it returns true or false result.</a:t>
            </a:r>
          </a:p>
          <a:p>
            <a:pPr algn="just"/>
            <a:endParaRPr lang="en-I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&gt;&gt;&gt;name2=“Praveen”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&gt;&gt;&gt;name2.islower()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&gt;&gt;&gt;name1=“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praveen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&gt;&gt;&gt;name1.islower()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00694" y="2571744"/>
            <a:ext cx="3143272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string is not lower case string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500562" y="2928934"/>
            <a:ext cx="928694" cy="21431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357686" y="5357826"/>
            <a:ext cx="1214446" cy="57150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72132" y="5286388"/>
            <a:ext cx="3143272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string is  lower case string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5918" y="2928934"/>
            <a:ext cx="661245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How to change or delete a string?</a:t>
            </a:r>
            <a:endParaRPr lang="en-IN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23. 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isupper</a:t>
            </a:r>
            <a:r>
              <a:rPr lang="en-IN" sz="3200" b="1" dirty="0" smtClean="0">
                <a:solidFill>
                  <a:srgbClr val="FFFF00"/>
                </a:solidFill>
              </a:rPr>
              <a:t>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52" y="1428736"/>
            <a:ext cx="75724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isupper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is used check string contains all letters upper case or not, it returns true or false result.</a:t>
            </a:r>
          </a:p>
          <a:p>
            <a:pPr algn="just"/>
            <a:endParaRPr lang="en-I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&gt;&gt;&gt;name2=“Praveen”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&gt;&gt;&gt;name2.isupper()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&gt;&gt;&gt;name1=“PRAVEEN“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&gt;&gt;&gt;name1.isupper()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00694" y="2571744"/>
            <a:ext cx="3143272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string is not upper case string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572000" y="3000372"/>
            <a:ext cx="928694" cy="21431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357686" y="5357826"/>
            <a:ext cx="1214446" cy="57150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72132" y="5286388"/>
            <a:ext cx="3143272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string is  upper case string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24. 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isspace</a:t>
            </a:r>
            <a:r>
              <a:rPr lang="en-IN" sz="3200" b="1" dirty="0" smtClean="0">
                <a:solidFill>
                  <a:srgbClr val="FFFF00"/>
                </a:solidFill>
              </a:rPr>
              <a:t>() Method</a:t>
            </a:r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52" y="1428736"/>
            <a:ext cx="7572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/>
              <a:t>	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isspace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is used check string contains space only or not.</a:t>
            </a:r>
          </a:p>
          <a:p>
            <a:pPr algn="just"/>
            <a:endParaRPr lang="en-I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&gt;&gt;&gt;name2=“        ”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&gt;&gt;&gt;name2.isspace()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&gt;&gt;&gt;name1=“PRAVEEN    M    J“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&gt;&gt;&gt;name1.isspace()</a:t>
            </a:r>
          </a:p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00694" y="2571744"/>
            <a:ext cx="3143272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string contains space only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572000" y="3000372"/>
            <a:ext cx="928694" cy="21431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786182" y="5143512"/>
            <a:ext cx="1214446" cy="57150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072066" y="5286388"/>
            <a:ext cx="3643338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string  not containing space only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3108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 find() Methods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3042" y="1643050"/>
            <a:ext cx="70723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find() method is used to find a particular string (substring) in a given string.</a:t>
            </a:r>
          </a:p>
          <a:p>
            <a:pPr algn="just"/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&gt;&gt;&gt;name=“Classic”</a:t>
            </a: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</a:t>
            </a:r>
            <a:r>
              <a:rPr lang="en-IN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name.find</a:t>
            </a: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(“s”)</a:t>
            </a: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2132" y="3929066"/>
            <a:ext cx="3000396" cy="10715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position where “s” appears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643438" y="4429132"/>
            <a:ext cx="857256" cy="57150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4282" y="5929330"/>
            <a:ext cx="2643206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 object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035951" y="5393545"/>
            <a:ext cx="642942" cy="428628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143240" y="5929330"/>
            <a:ext cx="2643206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 Method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3251191" y="5607065"/>
            <a:ext cx="642942" cy="1588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29322" y="5929330"/>
            <a:ext cx="3071802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Argument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4500562" y="5286388"/>
            <a:ext cx="1571636" cy="57150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8860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 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3042" y="1643050"/>
            <a:ext cx="707236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is used convert non string data into string type.</a:t>
            </a:r>
          </a:p>
          <a:p>
            <a:pPr algn="just"/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</a:t>
            </a:r>
            <a:r>
              <a:rPr lang="en-IN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</a:t>
            </a: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(576)</a:t>
            </a: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‘576’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8794" y="5357826"/>
            <a:ext cx="6715172" cy="7858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576 is number converted to string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928926" y="4286256"/>
            <a:ext cx="1428760" cy="1000132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8860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3042" y="1643050"/>
            <a:ext cx="707236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is used get a length of string.</a:t>
            </a:r>
          </a:p>
          <a:p>
            <a:pPr algn="just"/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</a:t>
            </a:r>
            <a:r>
              <a:rPr lang="en-IN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</a:t>
            </a: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(“Praveen”)</a:t>
            </a: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480" y="5000636"/>
            <a:ext cx="4714908" cy="7858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Gives the string length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928926" y="4286256"/>
            <a:ext cx="785818" cy="57150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8860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max() Method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3042" y="1643050"/>
            <a:ext cx="707236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max() method is used get a max alphabet of string.</a:t>
            </a:r>
          </a:p>
          <a:p>
            <a:pPr algn="just"/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&gt;&gt;&gt;max(“Praveen”)</a:t>
            </a: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7620" y="5214950"/>
            <a:ext cx="4714908" cy="7858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Gives max character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928926" y="4286256"/>
            <a:ext cx="1928826" cy="857256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8860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min() Method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3042" y="1643050"/>
            <a:ext cx="707236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min() method is used get a max alphabet of string.</a:t>
            </a:r>
          </a:p>
          <a:p>
            <a:pPr algn="just"/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&gt;&gt;&gt;min(“Praveen”)</a:t>
            </a: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480" y="5000636"/>
            <a:ext cx="6715172" cy="10001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Gives min character P because it has ASCII Value 65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928926" y="4286256"/>
            <a:ext cx="785818" cy="57150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8860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split() Method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4414" y="164305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split() method is used split a string.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480" y="5000636"/>
            <a:ext cx="6715172" cy="10001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Split in to several words or substrings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7137" t="10742" r="41801" b="65820"/>
          <a:stretch>
            <a:fillRect/>
          </a:stretch>
        </p:blipFill>
        <p:spPr bwMode="auto">
          <a:xfrm>
            <a:off x="1214414" y="2786058"/>
            <a:ext cx="664373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3357554" y="4214818"/>
            <a:ext cx="785818" cy="78581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8860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split() Method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4414" y="1423088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split() method is used split a string according to delimiter.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480" y="5000636"/>
            <a:ext cx="6715172" cy="10001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Split in to several words or substrings according to delimiter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7137" t="10742" r="41801" b="64844"/>
          <a:stretch>
            <a:fillRect/>
          </a:stretch>
        </p:blipFill>
        <p:spPr bwMode="auto">
          <a:xfrm>
            <a:off x="1214414" y="2857496"/>
            <a:ext cx="664373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>
            <a:off x="2786050" y="4143380"/>
            <a:ext cx="1357322" cy="857256"/>
          </a:xfrm>
          <a:prstGeom prst="straightConnector1">
            <a:avLst/>
          </a:prstGeom>
          <a:ln w="1016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8860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index() Method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4414" y="1423088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Same as find(), but raises an exception if 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found.</a:t>
            </a: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 name="</a:t>
            </a:r>
            <a:r>
              <a:rPr lang="en-IN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Sainik</a:t>
            </a: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 </a:t>
            </a:r>
            <a:r>
              <a:rPr lang="en-IN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name.index</a:t>
            </a: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("a",3,5)</a:t>
            </a:r>
          </a:p>
          <a:p>
            <a:pPr algn="just"/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ValueError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substring not found</a:t>
            </a: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 </a:t>
            </a:r>
            <a:r>
              <a:rPr lang="en-IN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name.index</a:t>
            </a: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("a",1,5)</a:t>
            </a:r>
          </a:p>
          <a:p>
            <a:pPr algn="just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5643570" y="4429132"/>
            <a:ext cx="3071834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error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5786446" y="3929066"/>
            <a:ext cx="500066" cy="357190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14480" y="5643578"/>
            <a:ext cx="7215238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 found, returning the position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1571604" y="4643446"/>
            <a:ext cx="1285884" cy="928694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1762205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IN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Strings are immutable. This means that elements of </a:t>
            </a: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string cannot be changed </a:t>
            </a:r>
            <a:r>
              <a:rPr lang="en-IN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it has been assigned. We can simply reassign different strings to the same name.</a:t>
            </a:r>
          </a:p>
          <a:p>
            <a:pPr algn="just">
              <a:buNone/>
            </a:pPr>
            <a:r>
              <a:rPr lang="en-IN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 </a:t>
            </a:r>
            <a:r>
              <a:rPr lang="en-IN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my_string</a:t>
            </a:r>
            <a:r>
              <a:rPr lang="en-IN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'</a:t>
            </a:r>
            <a:r>
              <a:rPr lang="en-IN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programiz</a:t>
            </a:r>
            <a:r>
              <a:rPr lang="en-IN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</a:t>
            </a:r>
          </a:p>
          <a:p>
            <a:pPr algn="just">
              <a:buNone/>
            </a:pPr>
            <a:r>
              <a:rPr lang="en-IN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 </a:t>
            </a:r>
            <a:r>
              <a:rPr lang="en-IN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my_string</a:t>
            </a:r>
            <a:r>
              <a:rPr lang="en-IN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[5] = 'a' </a:t>
            </a:r>
          </a:p>
          <a:p>
            <a:pPr algn="just">
              <a:buNone/>
            </a:pP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TypeError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'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object does not support item assignment.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5918" y="571480"/>
            <a:ext cx="6612451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3600" b="1" dirty="0" smtClean="0">
                <a:solidFill>
                  <a:srgbClr val="FFFF00"/>
                </a:solidFill>
              </a:rPr>
              <a:t>How to change or delete a string?</a:t>
            </a:r>
            <a:endParaRPr lang="en-IN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84" y="2857496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 Methods 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8860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32. 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3042" y="1643050"/>
            <a:ext cx="707236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is used get a ASCII value for a character.</a:t>
            </a:r>
          </a:p>
          <a:p>
            <a:pPr algn="just"/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</a:t>
            </a:r>
            <a:r>
              <a:rPr lang="en-IN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</a:t>
            </a: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(“a”)</a:t>
            </a: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8794" y="5357826"/>
            <a:ext cx="6715172" cy="7858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 is the ASCII value for character ‘a’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928926" y="4286256"/>
            <a:ext cx="1428760" cy="1000132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8860" y="428604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33. 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3042" y="1643050"/>
            <a:ext cx="707236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char() method is used get a character for an ASCII value.</a:t>
            </a:r>
          </a:p>
          <a:p>
            <a:pPr algn="just"/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</a:t>
            </a:r>
            <a:r>
              <a:rPr lang="en-IN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</a:t>
            </a: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(97)</a:t>
            </a: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‘a’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8794" y="5357826"/>
            <a:ext cx="6715172" cy="7858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‘a’ ASCII value is 97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928926" y="4286256"/>
            <a:ext cx="1428760" cy="1000132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7422" y="2857496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Test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4546" y="285728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Test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3042" y="1214422"/>
            <a:ext cx="70723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Time: 40 Min		       Max Marks: 20</a:t>
            </a:r>
          </a:p>
          <a:p>
            <a:pPr algn="just"/>
            <a:endParaRPr lang="en-IN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AutoNum type="arabicPeriod"/>
            </a:pP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string?				02</a:t>
            </a:r>
          </a:p>
          <a:p>
            <a:pPr marL="514350" indent="-514350" algn="just">
              <a:buAutoNum type="arabicPeriod"/>
            </a:pP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forward indexing and back word indexing?				03</a:t>
            </a:r>
          </a:p>
          <a:p>
            <a:pPr marL="514350" indent="-514350" algn="just">
              <a:buAutoNum type="arabicPeriod"/>
            </a:pP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any 5 string built in methods 							10</a:t>
            </a:r>
          </a:p>
          <a:p>
            <a:pPr marL="514350" indent="-514350" algn="just">
              <a:buAutoNum type="arabicPeriod"/>
            </a:pP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character methods? Explain in detail				          05		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714620"/>
            <a:ext cx="6643734" cy="1143008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IN" sz="44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8794" y="3286124"/>
            <a:ext cx="614366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create a string in Python?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1785927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create a string in Python?</a:t>
            </a:r>
          </a:p>
          <a:p>
            <a:pPr algn="just">
              <a:buNone/>
            </a:pPr>
            <a:r>
              <a:rPr lang="en-IN" sz="3200" dirty="0" smtClean="0"/>
              <a:t>	</a:t>
            </a:r>
          </a:p>
          <a:p>
            <a:pPr algn="just">
              <a:buNone/>
            </a:pP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Strings can be created by enclosing characters inside a single quote or double quotes. Even triple quotes can be used in Python but generally used to represent multiline strings and docstrings</a:t>
            </a:r>
            <a:r>
              <a:rPr lang="en-IN" sz="3200" dirty="0" smtClean="0"/>
              <a:t>.</a:t>
            </a:r>
            <a:endParaRPr lang="en-IN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4744" y="642918"/>
            <a:ext cx="1828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STRINGS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71670" y="3071810"/>
            <a:ext cx="6500858" cy="7858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 algn="ctr"/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REPRESENTATION OF STRING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8804</TotalTime>
  <Words>751</Words>
  <Application>Microsoft Office PowerPoint</Application>
  <PresentationFormat>On-screen Show (4:3)</PresentationFormat>
  <Paragraphs>410</Paragraphs>
  <Slides>65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CHAPTER 14 STRINGS</vt:lpstr>
      <vt:lpstr>Unit 2:</vt:lpstr>
      <vt:lpstr>STRINGS</vt:lpstr>
      <vt:lpstr>Slide 4</vt:lpstr>
      <vt:lpstr>Slide 5</vt:lpstr>
      <vt:lpstr>Slide 6</vt:lpstr>
      <vt:lpstr>Slide 7</vt:lpstr>
      <vt:lpstr>Slide 8</vt:lpstr>
      <vt:lpstr>REPRESENTATION OF STRING</vt:lpstr>
      <vt:lpstr>REPRESENTATION OF STRING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HM</cp:lastModifiedBy>
  <cp:revision>904</cp:revision>
  <dcterms:created xsi:type="dcterms:W3CDTF">2013-08-21T19:17:07Z</dcterms:created>
  <dcterms:modified xsi:type="dcterms:W3CDTF">2020-10-17T09:01:48Z</dcterms:modified>
</cp:coreProperties>
</file>